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400" autoAdjust="0"/>
    <p:restoredTop sz="92000" autoAdjust="0"/>
  </p:normalViewPr>
  <p:slideViewPr>
    <p:cSldViewPr snapToGrid="0">
      <p:cViewPr varScale="1">
        <p:scale>
          <a:sx n="149" d="100"/>
          <a:sy n="149" d="100"/>
        </p:scale>
        <p:origin x="17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88E05-75B2-401E-B76C-B4F7E1164E97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D6090-B03B-43CD-8895-A3073F11B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6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D6090-B03B-43CD-8895-A3073F11B0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66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D6090-B03B-43CD-8895-A3073F11B0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2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8111E-BBE8-7516-C749-DE88538FF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9624B-2E3E-AC9D-80B3-AD102A9DA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0F958-032F-97F5-98E4-AE0766E3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8A65-3EC1-1D48-755A-D5839807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5DEBF-570F-4BF1-3D15-2919347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3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6A50A-F853-5776-D6F9-962455C0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10EC8B-D9CF-2274-A013-947567069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6911B-6643-8DC9-30EC-AFD5C43D0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6C6BD-6F10-CFD9-6249-06C76D96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34083-DC0C-791D-859C-D4933B77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91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73576-B212-7AD9-E86B-36D0933C7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4FE02-D6F1-E694-9E5A-E5A586709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94854-A5F0-3058-3EDB-3B146AD2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B9B64-704F-16BC-1996-B9DC3BB5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9374-E2DE-EFA8-44F7-464A7AD5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4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E2406-A993-908D-DEBF-2B9DBB25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0CFEE-407E-4797-2794-873C5100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5CA92-4D03-023F-FD4D-77274705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E095AF-3C62-3CAD-3269-15253BFF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9E307-FCB3-A204-47B2-56698DDA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4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E0BCD-2869-CED2-9CFA-3D250B23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E7A53-3B13-68B7-96E6-7893FC1B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28BAB-9BC8-1C55-39AE-109D6FC3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3EF4A-22A8-62B4-9CCE-7E622CC4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8AC1D-086E-EB01-686E-92FE12D3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8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51457-A1AC-EE23-4620-DEB32BEB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7EE28-301D-CAE1-E170-9A55BF9D6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6D378-F046-84B7-B3CD-2FCE14D76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7550FB-C0FB-A430-1F28-3E84B64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1AC63C-117B-1C57-29A9-25A0464F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E08E7-96B7-6925-085A-EB2734C5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8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F3663-8641-FBA6-68C8-C233FE29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6E8B48-942C-DDD8-2837-A294DDAB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A0B0AD-DA38-6F5C-CDEC-3BA5BD3E2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2F85A4-877A-5338-BF80-FCDC51ABE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7DBA6D-5EC0-1B69-8903-0B834B5AB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609112-A83C-585B-BDBF-D571FA11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F5334B-BFB4-BD85-215D-2B58975E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EA18D2-FEF2-1B2A-A664-535ABB81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7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B566F-0657-3A7E-F3BF-AEF7119C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4F13F2-5435-309C-0C7B-BF359755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A79349-BEC2-431D-7FF5-FADBB9A2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DFCB67-D088-AB69-7A2F-207FDAF7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0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99890F-9F9B-E14F-B32D-A2267B92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9090F-E913-EC2D-ACFE-25CE92C4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DAFAA-AEEE-1516-07E4-7F5377A0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EF2DC-5EC9-C8D1-7CAB-00AF2563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3CF6B-24BE-AEAD-8563-9D9825BAF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962224-2F06-2639-0152-9F00C3CDC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60612-EDE1-C2C5-430C-B22DEEC5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9E8DCA-22AC-AB4F-C689-4CD8BE2A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3FC2E-CC02-4805-F21C-49C6FC8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3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FB10B-D4E0-9B72-95AC-08F13745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C0E99B-5778-FB7E-EE40-FC2B43794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4A95CF-92E2-9871-C4D1-15FEFC573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3DC390-3242-F091-07BE-C6237C39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078A8-5482-7E24-4368-C19EE402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337791-B66A-5310-D032-0BB8F065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8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505A51-4EC0-084A-D3D3-443F4658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EB63B7-E772-51C4-E546-B076342C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BF742-6016-AACF-4305-3258328BA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BE9B5-62FE-4E58-9FC9-63DA9FB18B1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493A4-C6E4-224D-73D8-01D8DF598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9ADE3D-D8C5-BB6E-FFC4-DF49C5810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D9A43-0745-4D81-AB0B-6E48B34DC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6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582743-E8E5-283A-9E98-40AC390C77C2}"/>
              </a:ext>
            </a:extLst>
          </p:cNvPr>
          <p:cNvSpPr txBox="1"/>
          <p:nvPr/>
        </p:nvSpPr>
        <p:spPr>
          <a:xfrm>
            <a:off x="1703531" y="132249"/>
            <a:ext cx="87671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컨셉 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포트리스 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Shell</a:t>
            </a:r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Shock</a:t>
            </a:r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2</a:t>
            </a:r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인용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16609C-1EB5-C280-B1A4-DC62F8D6D302}"/>
              </a:ext>
            </a:extLst>
          </p:cNvPr>
          <p:cNvGrpSpPr/>
          <p:nvPr/>
        </p:nvGrpSpPr>
        <p:grpSpPr>
          <a:xfrm>
            <a:off x="-955" y="756030"/>
            <a:ext cx="7901126" cy="5666476"/>
            <a:chOff x="2768971" y="1308801"/>
            <a:chExt cx="6375029" cy="4572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8DDF1A0-BEEA-B995-F930-2D02E699925F}"/>
                </a:ext>
              </a:extLst>
            </p:cNvPr>
            <p:cNvGrpSpPr/>
            <p:nvPr/>
          </p:nvGrpSpPr>
          <p:grpSpPr>
            <a:xfrm>
              <a:off x="3048000" y="1308801"/>
              <a:ext cx="6096000" cy="4572000"/>
              <a:chOff x="1424866" y="1131248"/>
              <a:chExt cx="6096000" cy="4572000"/>
            </a:xfrm>
          </p:grpSpPr>
          <p:pic>
            <p:nvPicPr>
              <p:cNvPr id="1030" name="Picture 6" descr="포트리스 블루와 레드의 차이점">
                <a:extLst>
                  <a:ext uri="{FF2B5EF4-FFF2-40B4-BE49-F238E27FC236}">
                    <a16:creationId xmlns:a16="http://schemas.microsoft.com/office/drawing/2014/main" id="{5D7CAFCC-0D14-C8B4-A973-8693CDE3B4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4866" y="1131248"/>
                <a:ext cx="6096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E7EA01C-ACE9-8487-01BA-4904AFADD1CD}"/>
                  </a:ext>
                </a:extLst>
              </p:cNvPr>
              <p:cNvSpPr/>
              <p:nvPr/>
            </p:nvSpPr>
            <p:spPr>
              <a:xfrm>
                <a:off x="1526959" y="3232582"/>
                <a:ext cx="745724" cy="779015"/>
              </a:xfrm>
              <a:prstGeom prst="ellipse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6D06D1D-97FF-6403-AF5C-F11DA626927D}"/>
                  </a:ext>
                </a:extLst>
              </p:cNvPr>
              <p:cNvSpPr/>
              <p:nvPr/>
            </p:nvSpPr>
            <p:spPr>
              <a:xfrm>
                <a:off x="2796466" y="3027741"/>
                <a:ext cx="745724" cy="779015"/>
              </a:xfrm>
              <a:prstGeom prst="ellipse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07C312F-FA21-81AB-1A1A-91D5D4E0785C}"/>
                  </a:ext>
                </a:extLst>
              </p:cNvPr>
              <p:cNvSpPr/>
              <p:nvPr/>
            </p:nvSpPr>
            <p:spPr>
              <a:xfrm>
                <a:off x="3968318" y="2843074"/>
                <a:ext cx="745724" cy="779015"/>
              </a:xfrm>
              <a:prstGeom prst="ellipse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536C90-E1F0-3BC7-0741-E1332BB70E44}"/>
                </a:ext>
              </a:extLst>
            </p:cNvPr>
            <p:cNvSpPr txBox="1"/>
            <p:nvPr/>
          </p:nvSpPr>
          <p:spPr>
            <a:xfrm>
              <a:off x="3047999" y="2741447"/>
              <a:ext cx="3648722" cy="29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FF00"/>
                  </a:solidFill>
                </a:rPr>
                <a:t>객체 위치의</a:t>
              </a:r>
              <a:r>
                <a:rPr lang="en-US" altLang="ko-KR" b="1" dirty="0">
                  <a:solidFill>
                    <a:srgbClr val="FFFF00"/>
                  </a:solidFill>
                </a:rPr>
                <a:t> </a:t>
              </a:r>
              <a:r>
                <a:rPr lang="ko-KR" altLang="en-US" b="1" dirty="0">
                  <a:solidFill>
                    <a:srgbClr val="FFFF00"/>
                  </a:solidFill>
                </a:rPr>
                <a:t>경사도에 따른 캐릭터 회전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347655-B471-E6A4-AE1F-9C59CC089706}"/>
                </a:ext>
              </a:extLst>
            </p:cNvPr>
            <p:cNvSpPr txBox="1"/>
            <p:nvPr/>
          </p:nvSpPr>
          <p:spPr>
            <a:xfrm>
              <a:off x="5267418" y="3870725"/>
              <a:ext cx="2161200" cy="29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FF00"/>
                  </a:solidFill>
                </a:rPr>
                <a:t>플레이어를 공격하는 </a:t>
              </a:r>
              <a:r>
                <a:rPr lang="en-US" altLang="ko-KR" b="1" dirty="0">
                  <a:solidFill>
                    <a:srgbClr val="FFFF00"/>
                  </a:solidFill>
                </a:rPr>
                <a:t>AI</a:t>
              </a:r>
              <a:endParaRPr lang="ko-KR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8E309E-8673-B154-6C52-2EADA4FD51DC}"/>
                </a:ext>
              </a:extLst>
            </p:cNvPr>
            <p:cNvSpPr/>
            <p:nvPr/>
          </p:nvSpPr>
          <p:spPr>
            <a:xfrm>
              <a:off x="4419600" y="5187915"/>
              <a:ext cx="4039339" cy="646331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2BB399-6A15-AEE9-55A1-54AF3ED7284B}"/>
                </a:ext>
              </a:extLst>
            </p:cNvPr>
            <p:cNvSpPr txBox="1"/>
            <p:nvPr/>
          </p:nvSpPr>
          <p:spPr>
            <a:xfrm>
              <a:off x="4419599" y="4679408"/>
              <a:ext cx="3516821" cy="29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HP, </a:t>
              </a:r>
              <a:r>
                <a:rPr lang="ko-KR" altLang="en-US" b="1" dirty="0" err="1">
                  <a:solidFill>
                    <a:srgbClr val="FFC000"/>
                  </a:solidFill>
                </a:rPr>
                <a:t>발사속도</a:t>
              </a:r>
              <a:r>
                <a:rPr lang="en-US" altLang="ko-KR" b="1" dirty="0">
                  <a:solidFill>
                    <a:srgbClr val="FFC000"/>
                  </a:solidFill>
                </a:rPr>
                <a:t>, </a:t>
              </a:r>
              <a:r>
                <a:rPr lang="ko-KR" altLang="en-US" b="1" dirty="0">
                  <a:solidFill>
                    <a:srgbClr val="FFC000"/>
                  </a:solidFill>
                </a:rPr>
                <a:t>움직임 제한 등을 표현</a:t>
              </a:r>
            </a:p>
          </p:txBody>
        </p: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A3E28F4F-A393-29D0-379A-32EDE70B96BE}"/>
                </a:ext>
              </a:extLst>
            </p:cNvPr>
            <p:cNvSpPr/>
            <p:nvPr/>
          </p:nvSpPr>
          <p:spPr>
            <a:xfrm rot="14342177">
              <a:off x="2845171" y="3881703"/>
              <a:ext cx="300361" cy="452761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화살표: 위쪽 18">
              <a:extLst>
                <a:ext uri="{FF2B5EF4-FFF2-40B4-BE49-F238E27FC236}">
                  <a16:creationId xmlns:a16="http://schemas.microsoft.com/office/drawing/2014/main" id="{CC313574-2C33-1E10-028E-9306F9DD02AE}"/>
                </a:ext>
              </a:extLst>
            </p:cNvPr>
            <p:cNvSpPr/>
            <p:nvPr/>
          </p:nvSpPr>
          <p:spPr>
            <a:xfrm rot="3773369">
              <a:off x="3958701" y="3336418"/>
              <a:ext cx="300361" cy="452761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2C5BF4-9AA0-2DBA-A790-B9ABEF19792E}"/>
              </a:ext>
            </a:extLst>
          </p:cNvPr>
          <p:cNvSpPr/>
          <p:nvPr/>
        </p:nvSpPr>
        <p:spPr>
          <a:xfrm>
            <a:off x="615971" y="6101970"/>
            <a:ext cx="1214834" cy="4879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0A9F0-64B5-CEB3-573F-85302336B2E6}"/>
              </a:ext>
            </a:extLst>
          </p:cNvPr>
          <p:cNvSpPr txBox="1"/>
          <p:nvPr/>
        </p:nvSpPr>
        <p:spPr>
          <a:xfrm>
            <a:off x="1830805" y="6439056"/>
            <a:ext cx="43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랜덤한</a:t>
            </a:r>
            <a:r>
              <a:rPr lang="ko-KR" altLang="en-US" b="1" dirty="0">
                <a:solidFill>
                  <a:srgbClr val="FF0000"/>
                </a:solidFill>
              </a:rPr>
              <a:t> 바람 세기에 따른 </a:t>
            </a:r>
            <a:r>
              <a:rPr lang="ko-KR" altLang="en-US" b="1" dirty="0" err="1">
                <a:solidFill>
                  <a:srgbClr val="FF0000"/>
                </a:solidFill>
              </a:rPr>
              <a:t>발사속도</a:t>
            </a:r>
            <a:r>
              <a:rPr lang="ko-KR" altLang="en-US" b="1" dirty="0">
                <a:solidFill>
                  <a:srgbClr val="FF0000"/>
                </a:solidFill>
              </a:rPr>
              <a:t> 보정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D06D1D-97FF-6403-AF5C-F11DA626927D}"/>
              </a:ext>
            </a:extLst>
          </p:cNvPr>
          <p:cNvSpPr/>
          <p:nvPr/>
        </p:nvSpPr>
        <p:spPr>
          <a:xfrm>
            <a:off x="4404926" y="669343"/>
            <a:ext cx="924240" cy="96550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47655-B471-E6A4-AE1F-9C59CC089706}"/>
              </a:ext>
            </a:extLst>
          </p:cNvPr>
          <p:cNvSpPr txBox="1"/>
          <p:nvPr/>
        </p:nvSpPr>
        <p:spPr>
          <a:xfrm>
            <a:off x="3095586" y="1677037"/>
            <a:ext cx="488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</a:rPr>
              <a:t>바람 세기에 따라 움직이는 </a:t>
            </a:r>
            <a:r>
              <a:rPr lang="ko-KR" altLang="en-US" b="1">
                <a:solidFill>
                  <a:srgbClr val="FFFF00"/>
                </a:solidFill>
              </a:rPr>
              <a:t>배경 </a:t>
            </a:r>
            <a:r>
              <a:rPr lang="ko-KR" altLang="en-US" b="1" dirty="0" err="1">
                <a:solidFill>
                  <a:srgbClr val="FFFF00"/>
                </a:solidFill>
              </a:rPr>
              <a:t>스프라이트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1026" name="Picture 2" descr="ShellShock Live on Steam">
            <a:extLst>
              <a:ext uri="{FF2B5EF4-FFF2-40B4-BE49-F238E27FC236}">
                <a16:creationId xmlns:a16="http://schemas.microsoft.com/office/drawing/2014/main" id="{6A9679DB-6D29-BC1F-62A6-2F2D5BD8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48" y="2167703"/>
            <a:ext cx="5183733" cy="291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064F061-31CA-C14A-7A11-AC00B11F8B86}"/>
              </a:ext>
            </a:extLst>
          </p:cNvPr>
          <p:cNvSpPr/>
          <p:nvPr/>
        </p:nvSpPr>
        <p:spPr>
          <a:xfrm>
            <a:off x="5987292" y="2858300"/>
            <a:ext cx="1509080" cy="1509080"/>
          </a:xfrm>
          <a:prstGeom prst="mathPlus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오디오 1031">
            <a:hlinkClick r:id="" action="ppaction://media"/>
            <a:extLst>
              <a:ext uri="{FF2B5EF4-FFF2-40B4-BE49-F238E27FC236}">
                <a16:creationId xmlns:a16="http://schemas.microsoft.com/office/drawing/2014/main" id="{C700CA87-0F34-93CE-9B99-AD54C2110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2"/>
    </mc:Choice>
    <mc:Fallback>
      <p:transition spd="slow" advTm="2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6F71547-E7FD-E697-3B7F-2DD8CFEF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2613"/>
              </p:ext>
            </p:extLst>
          </p:nvPr>
        </p:nvGraphicFramePr>
        <p:xfrm>
          <a:off x="223252" y="502919"/>
          <a:ext cx="11745495" cy="614040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98991">
                  <a:extLst>
                    <a:ext uri="{9D8B030D-6E8A-4147-A177-3AD203B41FA5}">
                      <a16:colId xmlns:a16="http://schemas.microsoft.com/office/drawing/2014/main" val="1097159349"/>
                    </a:ext>
                  </a:extLst>
                </a:gridCol>
                <a:gridCol w="4783016">
                  <a:extLst>
                    <a:ext uri="{9D8B030D-6E8A-4147-A177-3AD203B41FA5}">
                      <a16:colId xmlns:a16="http://schemas.microsoft.com/office/drawing/2014/main" val="1891580446"/>
                    </a:ext>
                  </a:extLst>
                </a:gridCol>
                <a:gridCol w="4263488">
                  <a:extLst>
                    <a:ext uri="{9D8B030D-6E8A-4147-A177-3AD203B41FA5}">
                      <a16:colId xmlns:a16="http://schemas.microsoft.com/office/drawing/2014/main" val="1907835694"/>
                    </a:ext>
                  </a:extLst>
                </a:gridCol>
              </a:tblGrid>
              <a:tr h="54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89970"/>
                  </a:ext>
                </a:extLst>
              </a:tr>
              <a:tr h="805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캐릭터 컨트롤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방향키를 이용해 좌우로 이동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한 턴에 움직일 수 있는 범위가 있음</a:t>
                      </a:r>
                      <a:r>
                        <a:rPr lang="en-US" altLang="ko-KR" sz="1200" b="1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지형의 경사도에 따라 회전하고 그에 맞게 이동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맵 아래로 떨어지면 사망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5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지형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기울기에 따른 움직임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11974"/>
                  </a:ext>
                </a:extLst>
              </a:tr>
              <a:tr h="626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캐릭터 공격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스페이스 바를 눌러 발사 거리를 설정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랜덤하게 설정되는 바람 세기에 따라 발사거리 보정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캐릭터 회전에 상관없이 </a:t>
                      </a:r>
                      <a:r>
                        <a:rPr lang="en-US" altLang="ko-KR" sz="1200" b="1" dirty="0"/>
                        <a:t>360</a:t>
                      </a:r>
                      <a:r>
                        <a:rPr lang="ko-KR" altLang="en-US" sz="1200" b="1" dirty="0"/>
                        <a:t>도 각으로 발사</a:t>
                      </a:r>
                      <a:endParaRPr lang="en-US" altLang="ko-KR" sz="12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캐릭터 회전에 따라 </a:t>
                      </a:r>
                      <a:r>
                        <a:rPr lang="en-US" altLang="ko-KR" sz="1200" b="1" dirty="0"/>
                        <a:t>180</a:t>
                      </a:r>
                      <a:r>
                        <a:rPr lang="ko-KR" altLang="en-US" sz="1200" b="1" dirty="0"/>
                        <a:t>도 각으로 발사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각을 설정할 때 주포 회전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61328"/>
                  </a:ext>
                </a:extLst>
              </a:tr>
              <a:tr h="591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캐릭터 무기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캐릭터는 동일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최소 </a:t>
                      </a:r>
                      <a:r>
                        <a:rPr lang="en-US" altLang="ko-KR" sz="1200" b="1" dirty="0"/>
                        <a:t>3</a:t>
                      </a:r>
                      <a:r>
                        <a:rPr lang="ko-KR" altLang="en-US" sz="1200" b="1" dirty="0"/>
                        <a:t>종류의 무기로 구성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철갑탄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 err="1"/>
                        <a:t>고폭탄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다중 발사 </a:t>
                      </a:r>
                      <a:r>
                        <a:rPr lang="en-US" altLang="ko-KR" sz="1200" b="1" dirty="0"/>
                        <a:t>/ …</a:t>
                      </a:r>
                      <a:endParaRPr lang="ko-KR" altLang="en-US" sz="12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무기 종류 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보급 </a:t>
                      </a:r>
                      <a:r>
                        <a:rPr lang="en-US" altLang="ko-KR" sz="1200" b="1" dirty="0"/>
                        <a:t>: </a:t>
                      </a:r>
                      <a:r>
                        <a:rPr lang="ko-KR" altLang="en-US" sz="1200" b="1" dirty="0" err="1"/>
                        <a:t>랜덤한</a:t>
                      </a:r>
                      <a:r>
                        <a:rPr lang="ko-KR" altLang="en-US" sz="1200" b="1" dirty="0"/>
                        <a:t> 시간에 위에서 떨어지는 아이템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회복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공격강화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순간이동 등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87759"/>
                  </a:ext>
                </a:extLst>
              </a:tr>
              <a:tr h="453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지형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혹은 지형에 피격 시 폭발 범위에 따라 지형 파괴 및 그에 따른 캐릭터 위치 보정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파괴 가능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불가능 지형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455551"/>
                  </a:ext>
                </a:extLst>
              </a:tr>
              <a:tr h="447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적 </a:t>
                      </a:r>
                      <a:r>
                        <a:rPr lang="en-US" altLang="ko-KR" b="1" dirty="0"/>
                        <a:t>AI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플레이어의 위치에 따라 공격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기울기를 파악하여 플레이어를 공격할 수 있는 위치로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86110"/>
                  </a:ext>
                </a:extLst>
              </a:tr>
              <a:tr h="447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난이도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Easy,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Normal,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Hard</a:t>
                      </a:r>
                      <a:r>
                        <a:rPr lang="ko-KR" altLang="en-US" sz="1200" b="1" dirty="0"/>
                        <a:t>로 구성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그에 따른 </a:t>
                      </a:r>
                      <a:r>
                        <a:rPr lang="en-US" altLang="ko-KR" sz="1200" b="1" dirty="0"/>
                        <a:t>AI</a:t>
                      </a:r>
                      <a:r>
                        <a:rPr lang="ko-KR" altLang="en-US" sz="1200" b="1" dirty="0"/>
                        <a:t>의 공격력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파워 등 설정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정밀하고 다양한 무기로 플레이어를 타격하도록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304245"/>
                  </a:ext>
                </a:extLst>
              </a:tr>
              <a:tr h="44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HP, </a:t>
                      </a:r>
                      <a:r>
                        <a:rPr lang="ko-KR" altLang="en-US" sz="1200" b="1" dirty="0" err="1"/>
                        <a:t>발사속도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움직임 제한의 게이지를 보여주는 </a:t>
                      </a:r>
                      <a:r>
                        <a:rPr lang="en-US" altLang="ko-KR" sz="1200" b="1" dirty="0"/>
                        <a:t>UI</a:t>
                      </a:r>
                    </a:p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캐릭터 선택 창</a:t>
                      </a:r>
                      <a:endParaRPr lang="en-US" altLang="ko-KR" sz="12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화면 상단에 </a:t>
                      </a:r>
                      <a:r>
                        <a:rPr lang="ko-KR" altLang="en-US" sz="1200" b="1" dirty="0" err="1"/>
                        <a:t>미니맵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게임시작 전 아이템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무기 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828414"/>
                  </a:ext>
                </a:extLst>
              </a:tr>
              <a:tr h="447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게임 규모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3</a:t>
                      </a:r>
                      <a:r>
                        <a:rPr lang="ko-KR" altLang="en-US" sz="1200" b="1" dirty="0"/>
                        <a:t>개의 </a:t>
                      </a:r>
                      <a:r>
                        <a:rPr lang="en-US" altLang="ko-KR" sz="1200" b="1" dirty="0"/>
                        <a:t>Scene</a:t>
                      </a:r>
                      <a:r>
                        <a:rPr lang="ko-KR" altLang="en-US" sz="1200" b="1" dirty="0"/>
                        <a:t>으로 구성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타이틀 </a:t>
                      </a:r>
                      <a:r>
                        <a:rPr lang="en-US" altLang="ko-KR" sz="1200" b="1" dirty="0"/>
                        <a:t>-&gt; </a:t>
                      </a:r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캐릭터 선택 </a:t>
                      </a:r>
                      <a:r>
                        <a:rPr lang="en-US" altLang="ko-KR" sz="1200" b="1" dirty="0"/>
                        <a:t>-&gt; </a:t>
                      </a:r>
                      <a:r>
                        <a:rPr lang="ko-KR" altLang="en-US" sz="1200" b="1" dirty="0"/>
                        <a:t>배틀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PvE</a:t>
                      </a:r>
                      <a:r>
                        <a:rPr lang="ko-KR" altLang="en-US" sz="1200" b="1" dirty="0"/>
                        <a:t>모드 추가 </a:t>
                      </a:r>
                      <a:r>
                        <a:rPr lang="en-US" altLang="ko-KR" sz="1200" b="1" dirty="0"/>
                        <a:t>-&gt; </a:t>
                      </a:r>
                      <a:r>
                        <a:rPr lang="ko-KR" altLang="en-US" sz="1200" b="1" dirty="0"/>
                        <a:t>보스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구현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 err="1"/>
                        <a:t>보스맵</a:t>
                      </a:r>
                      <a:r>
                        <a:rPr lang="ko-KR" altLang="en-US" sz="1200" b="1" dirty="0"/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112153"/>
                  </a:ext>
                </a:extLst>
              </a:tr>
              <a:tr h="586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이미지 및 애니메이션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종류의 캐릭터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 err="1"/>
                        <a:t>스프라이트</a:t>
                      </a:r>
                      <a:r>
                        <a:rPr lang="ko-KR" altLang="en-US" sz="1200" b="1" dirty="0"/>
                        <a:t> 없이 단일 이미지로 구성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발사각에 따라 주포 회전</a:t>
                      </a:r>
                      <a:endParaRPr lang="en-US" altLang="ko-KR" sz="12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바람 세기에 따라 배경 </a:t>
                      </a:r>
                      <a:r>
                        <a:rPr lang="ko-KR" altLang="en-US" sz="1200" b="1" dirty="0" err="1"/>
                        <a:t>스프라이트</a:t>
                      </a:r>
                      <a:r>
                        <a:rPr lang="ko-KR" altLang="en-US" sz="1200" b="1" dirty="0"/>
                        <a:t> 움직임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3</a:t>
                      </a:r>
                      <a:r>
                        <a:rPr lang="ko-KR" altLang="en-US" sz="1200" b="1" dirty="0"/>
                        <a:t>종류 이상의 이미지가 다른 캐릭터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포탄 발사 시 화염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 err="1"/>
                        <a:t>스프라이트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포탄 발사 중 연기 </a:t>
                      </a:r>
                      <a:r>
                        <a:rPr lang="ko-KR" altLang="en-US" sz="1200" b="1" dirty="0" err="1"/>
                        <a:t>스프라이트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90702"/>
                  </a:ext>
                </a:extLst>
              </a:tr>
              <a:tr h="586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사운드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배경음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포탄 발사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폭발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이동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등 약 </a:t>
                      </a:r>
                      <a:r>
                        <a:rPr lang="en-US" altLang="ko-KR" sz="1200" b="1" dirty="0"/>
                        <a:t>4</a:t>
                      </a:r>
                      <a:r>
                        <a:rPr lang="ko-KR" altLang="en-US" sz="1200" b="1" dirty="0"/>
                        <a:t>종 이상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캐릭터의 무기에 따라 다른 발사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폭발음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 err="1"/>
                        <a:t>맵에</a:t>
                      </a:r>
                      <a:r>
                        <a:rPr lang="ko-KR" altLang="en-US" sz="1200" b="1" dirty="0"/>
                        <a:t> 따라 다른 </a:t>
                      </a:r>
                      <a:r>
                        <a:rPr lang="ko-KR" altLang="en-US" sz="1200" b="1" dirty="0" err="1"/>
                        <a:t>배경음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6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DACF13-9F05-48C3-145B-D1589B1366E4}"/>
              </a:ext>
            </a:extLst>
          </p:cNvPr>
          <p:cNvSpPr txBox="1"/>
          <p:nvPr/>
        </p:nvSpPr>
        <p:spPr>
          <a:xfrm>
            <a:off x="223252" y="-62244"/>
            <a:ext cx="20746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범위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F0F7107F-3198-0C42-2C48-97CDF5E3E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60"/>
    </mc:Choice>
    <mc:Fallback>
      <p:transition spd="slow" advTm="21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FAC6B0-BA4C-C5CF-D614-09B359C6EFC8}"/>
              </a:ext>
            </a:extLst>
          </p:cNvPr>
          <p:cNvSpPr txBox="1"/>
          <p:nvPr/>
        </p:nvSpPr>
        <p:spPr>
          <a:xfrm>
            <a:off x="204591" y="105707"/>
            <a:ext cx="20746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흐름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포트리스V2', 친숙함 등에 업고 글로벌 시장 진출한다">
            <a:extLst>
              <a:ext uri="{FF2B5EF4-FFF2-40B4-BE49-F238E27FC236}">
                <a16:creationId xmlns:a16="http://schemas.microsoft.com/office/drawing/2014/main" id="{18847D36-E601-A8BA-7899-BE8C5311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6" y="1162121"/>
            <a:ext cx="3586191" cy="270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42EC5A-B0D9-4678-E7AF-518F5E5FA9F2}"/>
              </a:ext>
            </a:extLst>
          </p:cNvPr>
          <p:cNvSpPr txBox="1"/>
          <p:nvPr/>
        </p:nvSpPr>
        <p:spPr>
          <a:xfrm>
            <a:off x="1064127" y="3989903"/>
            <a:ext cx="14927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타이틀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18BE7-27CC-3E42-551F-2BB09FCD5791}"/>
              </a:ext>
            </a:extLst>
          </p:cNvPr>
          <p:cNvSpPr txBox="1"/>
          <p:nvPr/>
        </p:nvSpPr>
        <p:spPr>
          <a:xfrm>
            <a:off x="3819412" y="2093666"/>
            <a:ext cx="6399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4C44FB-2F82-3F5A-E966-0BCDC46A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6" y="1162120"/>
            <a:ext cx="3740110" cy="28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E824A-C58B-8490-D88C-D4717B8E2E6D}"/>
              </a:ext>
            </a:extLst>
          </p:cNvPr>
          <p:cNvSpPr txBox="1"/>
          <p:nvPr/>
        </p:nvSpPr>
        <p:spPr>
          <a:xfrm>
            <a:off x="4269463" y="3997754"/>
            <a:ext cx="41793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/PvP/</a:t>
            </a:r>
            <a:r>
              <a:rPr lang="en-US" altLang="ko-KR" sz="3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PvE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선택</a:t>
            </a:r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93679-2752-C12B-1282-A78C9B17402C}"/>
              </a:ext>
            </a:extLst>
          </p:cNvPr>
          <p:cNvSpPr txBox="1"/>
          <p:nvPr/>
        </p:nvSpPr>
        <p:spPr>
          <a:xfrm>
            <a:off x="8257246" y="2093666"/>
            <a:ext cx="6399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</a:t>
            </a:r>
          </a:p>
        </p:txBody>
      </p:sp>
      <p:pic>
        <p:nvPicPr>
          <p:cNvPr id="12" name="Picture 6" descr="포트리스 블루와 레드의 차이점">
            <a:extLst>
              <a:ext uri="{FF2B5EF4-FFF2-40B4-BE49-F238E27FC236}">
                <a16:creationId xmlns:a16="http://schemas.microsoft.com/office/drawing/2014/main" id="{EF76EC14-7736-9EBD-7040-EFE779E7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273" y="1348360"/>
            <a:ext cx="3111083" cy="233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75919F-229A-F07D-1BFA-DC795C11C5AC}"/>
              </a:ext>
            </a:extLst>
          </p:cNvPr>
          <p:cNvSpPr txBox="1"/>
          <p:nvPr/>
        </p:nvSpPr>
        <p:spPr>
          <a:xfrm>
            <a:off x="9913464" y="399775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전투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D14D5C58-FB7F-DA46-72BA-A34499B0F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4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2"/>
    </mc:Choice>
    <mc:Fallback>
      <p:transition spd="slow" advTm="14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ne Wolf - Official ShellShock Live Wiki">
            <a:extLst>
              <a:ext uri="{FF2B5EF4-FFF2-40B4-BE49-F238E27FC236}">
                <a16:creationId xmlns:a16="http://schemas.microsoft.com/office/drawing/2014/main" id="{68618AAB-D1E1-DA69-8809-D552E8DD7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72" y="1614986"/>
            <a:ext cx="5313755" cy="298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ne Wolf - Official ShellShock Live Wiki">
            <a:extLst>
              <a:ext uri="{FF2B5EF4-FFF2-40B4-BE49-F238E27FC236}">
                <a16:creationId xmlns:a16="http://schemas.microsoft.com/office/drawing/2014/main" id="{3E53C68D-6B47-0F9A-BFA8-2DB40B24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1614986"/>
            <a:ext cx="5313755" cy="298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DA8F9-5546-95FF-07FE-8041C64500CB}"/>
              </a:ext>
            </a:extLst>
          </p:cNvPr>
          <p:cNvSpPr txBox="1"/>
          <p:nvPr/>
        </p:nvSpPr>
        <p:spPr>
          <a:xfrm>
            <a:off x="204591" y="105707"/>
            <a:ext cx="20746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흐름</a:t>
            </a:r>
            <a:endParaRPr lang="en-US" altLang="ko-KR" sz="3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96F95-0EE1-D231-38F7-4D5DF745E0CE}"/>
              </a:ext>
            </a:extLst>
          </p:cNvPr>
          <p:cNvSpPr txBox="1"/>
          <p:nvPr/>
        </p:nvSpPr>
        <p:spPr>
          <a:xfrm>
            <a:off x="3513592" y="652649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서로 번갈아 가며 플레이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359E4-E0AD-D0D1-A9FC-30299DE533C1}"/>
              </a:ext>
            </a:extLst>
          </p:cNvPr>
          <p:cNvSpPr txBox="1"/>
          <p:nvPr/>
        </p:nvSpPr>
        <p:spPr>
          <a:xfrm>
            <a:off x="5692616" y="2725988"/>
            <a:ext cx="8402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&lt;=&gt;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6CEAB45-894D-9C8E-1CC2-DA81D3ADA6F8}"/>
              </a:ext>
            </a:extLst>
          </p:cNvPr>
          <p:cNvSpPr/>
          <p:nvPr/>
        </p:nvSpPr>
        <p:spPr>
          <a:xfrm>
            <a:off x="7193085" y="3538089"/>
            <a:ext cx="620879" cy="64859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98B414C3-B9BA-8C0F-B65E-B039A6FF68BD}"/>
              </a:ext>
            </a:extLst>
          </p:cNvPr>
          <p:cNvSpPr/>
          <p:nvPr/>
        </p:nvSpPr>
        <p:spPr>
          <a:xfrm rot="16729881">
            <a:off x="3678396" y="2027071"/>
            <a:ext cx="372263" cy="56114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D28E5C29-528B-8C33-EE72-96D71B53A971}"/>
              </a:ext>
            </a:extLst>
          </p:cNvPr>
          <p:cNvSpPr/>
          <p:nvPr/>
        </p:nvSpPr>
        <p:spPr>
          <a:xfrm rot="15057818">
            <a:off x="2583730" y="2191286"/>
            <a:ext cx="372263" cy="56114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9276D3EC-6313-F044-B1A0-3E24EBBEE218}"/>
              </a:ext>
            </a:extLst>
          </p:cNvPr>
          <p:cNvSpPr/>
          <p:nvPr/>
        </p:nvSpPr>
        <p:spPr>
          <a:xfrm rot="13766016">
            <a:off x="1704707" y="2646730"/>
            <a:ext cx="372263" cy="56114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58A2B2E-EEB6-018C-9FC6-38B6D177B0D5}"/>
              </a:ext>
            </a:extLst>
          </p:cNvPr>
          <p:cNvSpPr/>
          <p:nvPr/>
        </p:nvSpPr>
        <p:spPr>
          <a:xfrm>
            <a:off x="4286646" y="2212497"/>
            <a:ext cx="681807" cy="71224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E56C2A7C-9836-C6F2-38DB-1332DAF4EC23}"/>
              </a:ext>
            </a:extLst>
          </p:cNvPr>
          <p:cNvSpPr/>
          <p:nvPr/>
        </p:nvSpPr>
        <p:spPr>
          <a:xfrm rot="2367519">
            <a:off x="7651213" y="2813646"/>
            <a:ext cx="372263" cy="56114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6DFF48FF-895F-AD61-449B-84F7E1E5112A}"/>
              </a:ext>
            </a:extLst>
          </p:cNvPr>
          <p:cNvSpPr/>
          <p:nvPr/>
        </p:nvSpPr>
        <p:spPr>
          <a:xfrm rot="3641454">
            <a:off x="8446731" y="2026300"/>
            <a:ext cx="372263" cy="56114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55814E6B-3578-B25D-C57C-35F920C01696}"/>
              </a:ext>
            </a:extLst>
          </p:cNvPr>
          <p:cNvSpPr/>
          <p:nvPr/>
        </p:nvSpPr>
        <p:spPr>
          <a:xfrm rot="5866862">
            <a:off x="9527418" y="1812204"/>
            <a:ext cx="372263" cy="56114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6F79C4B9-05B9-8299-B4E0-C118C11F9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2"/>
    </mc:Choice>
    <mc:Fallback>
      <p:transition spd="slow" advTm="10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68C3C-DBC2-F33F-320B-439960352954}"/>
              </a:ext>
            </a:extLst>
          </p:cNvPr>
          <p:cNvSpPr txBox="1"/>
          <p:nvPr/>
        </p:nvSpPr>
        <p:spPr>
          <a:xfrm>
            <a:off x="150824" y="-90530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계획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C80810-FB01-1941-C730-62AA3751F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24404"/>
              </p:ext>
            </p:extLst>
          </p:nvPr>
        </p:nvGraphicFramePr>
        <p:xfrm>
          <a:off x="232306" y="452393"/>
          <a:ext cx="11769993" cy="6258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3409">
                  <a:extLst>
                    <a:ext uri="{9D8B030D-6E8A-4147-A177-3AD203B41FA5}">
                      <a16:colId xmlns:a16="http://schemas.microsoft.com/office/drawing/2014/main" val="1097159349"/>
                    </a:ext>
                  </a:extLst>
                </a:gridCol>
                <a:gridCol w="2166877">
                  <a:extLst>
                    <a:ext uri="{9D8B030D-6E8A-4147-A177-3AD203B41FA5}">
                      <a16:colId xmlns:a16="http://schemas.microsoft.com/office/drawing/2014/main" val="1891580446"/>
                    </a:ext>
                  </a:extLst>
                </a:gridCol>
                <a:gridCol w="8749707">
                  <a:extLst>
                    <a:ext uri="{9D8B030D-6E8A-4147-A177-3AD203B41FA5}">
                      <a16:colId xmlns:a16="http://schemas.microsoft.com/office/drawing/2014/main" val="1907835694"/>
                    </a:ext>
                  </a:extLst>
                </a:gridCol>
              </a:tblGrid>
              <a:tr h="621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맵 생성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캔버스 위에 배경 이미지와 그 위에 경사가 있는 맵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구조를 구현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(1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개 맵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맵 구조에 따른 플레이어 이동 및 회전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맵 아래로 떨어질 시 사망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89970"/>
                  </a:ext>
                </a:extLst>
              </a:tr>
              <a:tr h="570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캐릭터 공격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마우스를 이용한 발사각에 따라 주포의 회전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선형보간을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이용한 부드러운 포탄 움직임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11974"/>
                  </a:ext>
                </a:extLst>
              </a:tr>
              <a:tr h="502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3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탄착 지점에 포탄의 폭발 범위에 따라 지형 파괴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2. 3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종류의 철갑탄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고폭탄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다중발사 무기를 구현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61328"/>
                  </a:ext>
                </a:extLst>
              </a:tr>
              <a:tr h="630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4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배틀 환경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랜덤하게 바람을 생성하고 그에 따라 </a:t>
                      </a: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파티클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이동 및 발사속도 보정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바람이 강해 포탄이 점차 느려지면 포탄이 뒤로 이동하는 것을 구현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87759"/>
                  </a:ext>
                </a:extLst>
              </a:tr>
              <a:tr h="648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캐릭터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인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다른 플레이어의 움직임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폭발 범위에 따른 피격 구현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공격이 끝나거나 턴을 넘기면서 </a:t>
                      </a: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번갈아가며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턴을 진행하는 것을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455551"/>
                  </a:ext>
                </a:extLst>
              </a:tr>
              <a:tr h="648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적군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제작된 </a:t>
                      </a: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맵의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고정된 위치에 소환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랜덤하게 이동 혹은 플레이어를 공격할 수 있는 위치로 이동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각도 및 발사거리를 계산하여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플레이어를 공격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86110"/>
                  </a:ext>
                </a:extLst>
              </a:tr>
              <a:tr h="873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7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 HP,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발사속도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움직임 제한의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바람 세기를 나타내는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타이틀 화면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(Start, Difficulty, Quit)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로비 화면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맵 선택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PvP(2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PvE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)-&gt;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난이도 선택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304245"/>
                  </a:ext>
                </a:extLst>
              </a:tr>
              <a:tr h="663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사운드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게임종료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밸런스 조절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게임 종료와 그에 따른 화면 전환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밸런스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828414"/>
                  </a:ext>
                </a:extLst>
              </a:tr>
              <a:tr h="459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9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추가범위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남은 제작기간에 따라 가능한 범위에서 추가 범위 기능 혹은 그 이상을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112153"/>
                  </a:ext>
                </a:extLst>
              </a:tr>
              <a:tr h="470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10</a:t>
                      </a: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주차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1. QA, Release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90702"/>
                  </a:ext>
                </a:extLst>
              </a:tr>
            </a:tbl>
          </a:graphicData>
        </a:graphic>
      </p:graphicFrame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499C02A3-AB8A-F9ED-D27A-9265ABA0B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2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2"/>
    </mc:Choice>
    <mc:Fallback>
      <p:transition spd="slow" advTm="18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621</Words>
  <Application>Microsoft Office PowerPoint</Application>
  <PresentationFormat>와이드스크린</PresentationFormat>
  <Paragraphs>114</Paragraphs>
  <Slides>5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study</dc:creator>
  <cp:lastModifiedBy>민동현(2018182012)</cp:lastModifiedBy>
  <cp:revision>36</cp:revision>
  <dcterms:created xsi:type="dcterms:W3CDTF">2022-09-22T04:58:59Z</dcterms:created>
  <dcterms:modified xsi:type="dcterms:W3CDTF">2022-09-23T09:39:06Z</dcterms:modified>
</cp:coreProperties>
</file>